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3"/>
  </p:normalViewPr>
  <p:slideViewPr>
    <p:cSldViewPr snapToGrid="0" snapToObjects="1">
      <p:cViewPr>
        <p:scale>
          <a:sx n="110" d="100"/>
          <a:sy n="110" d="100"/>
        </p:scale>
        <p:origin x="632" y="3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7720-45D9-FB43-81DC-C53579026F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E5FD21-625F-5549-B35F-BAEBE7F05A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7188A1-FF76-7D42-8FAF-F427EC7B38E4}"/>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28A6ED71-4553-5442-953D-E210FF1774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0DCA5A-FDFC-D245-8CA8-6FF1108EBF7E}"/>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1900166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C8822-3944-EF43-9E52-040C52DAA1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C841CF-4C39-3A45-A023-12F6876C6B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F1F2B5-94AF-A84A-BA1E-A10CCC7D3471}"/>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A012B0A1-57D1-8A4D-A0E4-A4AE67B289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264C36-1E42-9F4C-8CA7-B7D581CC399C}"/>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575522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6B4B75-8205-4B4A-B8AC-B62378D6BBC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17A2B0-7938-FB48-A236-71715EA7DA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CEF9D8-7975-B34F-B18E-6E7C395DAC41}"/>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DEF380F1-9EA3-FE4D-9C59-E65CD267F8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67F41F-991E-B14A-BD32-2514E4053D3E}"/>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827253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0777E-BEB7-784E-AA49-F21CA39171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C94D26-6210-5C47-91DD-3D9C5E11DF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D19D98-1715-9242-AB09-B3B843A1296F}"/>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E4D1BECF-75DF-2142-BB54-36D2D7E3EB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88872D-A752-7843-B070-AB898DBB845A}"/>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2067458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8450-34F1-BF43-85A6-E588158820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2CDBCA5-D919-5549-BF03-7E75B0A4B1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F18FD2-FB9F-5A47-A368-275A08E36D88}"/>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0DC7B6BB-EA3B-AF47-A74D-B51B6A602A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7FD07-F048-FC45-AB0D-6E88317925FE}"/>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964954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D3A7F-2580-5643-AD1B-4589128AB9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A06265-4E7F-9148-B9E0-641AEAF3FF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8B1C970-94A3-FE46-B1E4-9FDA34D21A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546698-898A-6547-A998-D91608131132}"/>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6" name="Footer Placeholder 5">
            <a:extLst>
              <a:ext uri="{FF2B5EF4-FFF2-40B4-BE49-F238E27FC236}">
                <a16:creationId xmlns:a16="http://schemas.microsoft.com/office/drawing/2014/main" id="{286D7590-884D-FC42-875E-B9F1803C66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5C6B3D-2B9F-4144-BBB1-FAC5AEAD98A4}"/>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713015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6C4AD-B381-234D-9AD3-CBF696FCFA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32529A-1A2A-C548-AB1F-DECF61C179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F20C7B-FAFA-AA4E-BDE0-513EDC331E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110472-F4CB-404D-A4B2-F56043D02C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800BE6-6034-8E46-BA45-1CFFB6BE26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84CD4E-2377-B44D-8788-607EA2502DBE}"/>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8" name="Footer Placeholder 7">
            <a:extLst>
              <a:ext uri="{FF2B5EF4-FFF2-40B4-BE49-F238E27FC236}">
                <a16:creationId xmlns:a16="http://schemas.microsoft.com/office/drawing/2014/main" id="{9FC5CD23-DE3B-084C-B5A7-EC7408DA57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CCAD21-DC81-324C-BEB2-316DC77EE883}"/>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3582672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78B11-0436-5540-BE55-427B0101B5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BF376F-EA68-D542-BA29-CB5AFEB770C3}"/>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4" name="Footer Placeholder 3">
            <a:extLst>
              <a:ext uri="{FF2B5EF4-FFF2-40B4-BE49-F238E27FC236}">
                <a16:creationId xmlns:a16="http://schemas.microsoft.com/office/drawing/2014/main" id="{42334AC4-D2FB-4F4F-B85A-975477F7AC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FFAC859-BEF2-3848-A74A-CE6416BA86F6}"/>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2201561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ADF3FE-FE2E-3247-8533-3727FB739678}"/>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3" name="Footer Placeholder 2">
            <a:extLst>
              <a:ext uri="{FF2B5EF4-FFF2-40B4-BE49-F238E27FC236}">
                <a16:creationId xmlns:a16="http://schemas.microsoft.com/office/drawing/2014/main" id="{E91726B1-F8AF-F743-83F3-0E910CBA27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2F10D2-6C7B-8348-A0B1-495FD2A1B99F}"/>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1405557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7673B-8748-AE4E-82ED-8381F7E9C9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9B3ECA-FBCC-1349-8F2B-0B785CFDF7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F36FE9-3166-1B42-9A2A-B53F3E954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397553-8CC4-E247-879A-4028E7730749}"/>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6" name="Footer Placeholder 5">
            <a:extLst>
              <a:ext uri="{FF2B5EF4-FFF2-40B4-BE49-F238E27FC236}">
                <a16:creationId xmlns:a16="http://schemas.microsoft.com/office/drawing/2014/main" id="{1BB710F0-3498-9A4C-9487-4177C42571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8EB3EC-8A2D-2742-A3E0-1ED68E423DD3}"/>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3996597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00BC7-D756-6441-AC49-8DF5F9547E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C40856-FF54-694B-95D0-70EC354E43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EC91CF-0161-E84F-B206-7173834CCD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17687-49A8-154D-B379-5684EE51F170}"/>
              </a:ext>
            </a:extLst>
          </p:cNvPr>
          <p:cNvSpPr>
            <a:spLocks noGrp="1"/>
          </p:cNvSpPr>
          <p:nvPr>
            <p:ph type="dt" sz="half" idx="10"/>
          </p:nvPr>
        </p:nvSpPr>
        <p:spPr/>
        <p:txBody>
          <a:bodyPr/>
          <a:lstStyle/>
          <a:p>
            <a:fld id="{69D1B295-4641-5448-8FAF-5208467A2DEA}" type="datetimeFigureOut">
              <a:rPr lang="en-US" smtClean="0"/>
              <a:t>8/29/19</a:t>
            </a:fld>
            <a:endParaRPr lang="en-US"/>
          </a:p>
        </p:txBody>
      </p:sp>
      <p:sp>
        <p:nvSpPr>
          <p:cNvPr id="6" name="Footer Placeholder 5">
            <a:extLst>
              <a:ext uri="{FF2B5EF4-FFF2-40B4-BE49-F238E27FC236}">
                <a16:creationId xmlns:a16="http://schemas.microsoft.com/office/drawing/2014/main" id="{2F259C9F-DECF-3B4F-BD6D-41CF8DEC0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4E0B6F-6050-E943-9F4F-1506398389A2}"/>
              </a:ext>
            </a:extLst>
          </p:cNvPr>
          <p:cNvSpPr>
            <a:spLocks noGrp="1"/>
          </p:cNvSpPr>
          <p:nvPr>
            <p:ph type="sldNum" sz="quarter" idx="12"/>
          </p:nvPr>
        </p:nvSpPr>
        <p:spPr/>
        <p:txBody>
          <a:bodyPr/>
          <a:lstStyle/>
          <a:p>
            <a:fld id="{E80D1416-08FA-604E-8334-0691F89AA5C0}" type="slidenum">
              <a:rPr lang="en-US" smtClean="0"/>
              <a:t>‹#›</a:t>
            </a:fld>
            <a:endParaRPr lang="en-US"/>
          </a:p>
        </p:txBody>
      </p:sp>
    </p:spTree>
    <p:extLst>
      <p:ext uri="{BB962C8B-B14F-4D97-AF65-F5344CB8AC3E}">
        <p14:creationId xmlns:p14="http://schemas.microsoft.com/office/powerpoint/2010/main" val="910853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23763A-A605-D042-853B-D2A4ABF0B5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99B0625-A218-3747-A5CB-CF31729660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3AD2B-C002-9147-9597-E716C85167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D1B295-4641-5448-8FAF-5208467A2DEA}" type="datetimeFigureOut">
              <a:rPr lang="en-US" smtClean="0"/>
              <a:t>8/29/19</a:t>
            </a:fld>
            <a:endParaRPr lang="en-US"/>
          </a:p>
        </p:txBody>
      </p:sp>
      <p:sp>
        <p:nvSpPr>
          <p:cNvPr id="5" name="Footer Placeholder 4">
            <a:extLst>
              <a:ext uri="{FF2B5EF4-FFF2-40B4-BE49-F238E27FC236}">
                <a16:creationId xmlns:a16="http://schemas.microsoft.com/office/drawing/2014/main" id="{207645E4-6AC4-C34A-8B0C-9FBBE0DA74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CA4DCE-FECA-794F-847D-0C101B97CB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0D1416-08FA-604E-8334-0691F89AA5C0}" type="slidenum">
              <a:rPr lang="en-US" smtClean="0"/>
              <a:t>‹#›</a:t>
            </a:fld>
            <a:endParaRPr lang="en-US"/>
          </a:p>
        </p:txBody>
      </p:sp>
    </p:spTree>
    <p:extLst>
      <p:ext uri="{BB962C8B-B14F-4D97-AF65-F5344CB8AC3E}">
        <p14:creationId xmlns:p14="http://schemas.microsoft.com/office/powerpoint/2010/main" val="1997167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tiny.cc/Activity5AP18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91A5018-D831-DC45-BB9E-4C4DCC6752FF}"/>
              </a:ext>
            </a:extLst>
          </p:cNvPr>
          <p:cNvSpPr/>
          <p:nvPr/>
        </p:nvSpPr>
        <p:spPr>
          <a:xfrm>
            <a:off x="718457" y="844621"/>
            <a:ext cx="10755085" cy="553998"/>
          </a:xfrm>
          <a:prstGeom prst="rect">
            <a:avLst/>
          </a:prstGeom>
        </p:spPr>
        <p:txBody>
          <a:bodyPr wrap="square">
            <a:spAutoFit/>
          </a:bodyPr>
          <a:lstStyle/>
          <a:p>
            <a:pPr algn="ctr"/>
            <a:r>
              <a:rPr lang="en-PH" sz="3000" dirty="0">
                <a:solidFill>
                  <a:srgbClr val="000000"/>
                </a:solidFill>
                <a:latin typeface="Helvetica Neue" panose="02000503000000020004" pitchFamily="2" charset="0"/>
              </a:rPr>
              <a:t>Activity 5 - Enhancement by Histogram Manipulation</a:t>
            </a:r>
            <a:endParaRPr lang="en-PH" sz="3000" b="0" dirty="0">
              <a:effectLst/>
            </a:endParaRPr>
          </a:p>
        </p:txBody>
      </p:sp>
      <p:sp>
        <p:nvSpPr>
          <p:cNvPr id="8" name="TextBox 7">
            <a:extLst>
              <a:ext uri="{FF2B5EF4-FFF2-40B4-BE49-F238E27FC236}">
                <a16:creationId xmlns:a16="http://schemas.microsoft.com/office/drawing/2014/main" id="{9ED6FA51-53DE-AF4E-91DB-4869B012B548}"/>
              </a:ext>
            </a:extLst>
          </p:cNvPr>
          <p:cNvSpPr txBox="1"/>
          <p:nvPr/>
        </p:nvSpPr>
        <p:spPr>
          <a:xfrm>
            <a:off x="3924299" y="1600199"/>
            <a:ext cx="4343400" cy="523220"/>
          </a:xfrm>
          <a:prstGeom prst="rect">
            <a:avLst/>
          </a:prstGeom>
          <a:noFill/>
        </p:spPr>
        <p:txBody>
          <a:bodyPr wrap="square" rtlCol="0">
            <a:spAutoFit/>
          </a:bodyPr>
          <a:lstStyle/>
          <a:p>
            <a:pPr algn="ctr"/>
            <a:r>
              <a:rPr lang="en-US" sz="2800" dirty="0">
                <a:latin typeface="Helvetica" pitchFamily="2" charset="0"/>
              </a:rPr>
              <a:t>Kenneth M. Leo</a:t>
            </a:r>
          </a:p>
        </p:txBody>
      </p:sp>
      <p:pic>
        <p:nvPicPr>
          <p:cNvPr id="10" name="Picture 9" descr="A person standing in front of a window&#10;&#10;Description automatically generated">
            <a:extLst>
              <a:ext uri="{FF2B5EF4-FFF2-40B4-BE49-F238E27FC236}">
                <a16:creationId xmlns:a16="http://schemas.microsoft.com/office/drawing/2014/main" id="{9F0C9B80-4D62-6E46-B345-D5E5C0301CA3}"/>
              </a:ext>
            </a:extLst>
          </p:cNvPr>
          <p:cNvPicPr>
            <a:picLocks noChangeAspect="1"/>
          </p:cNvPicPr>
          <p:nvPr/>
        </p:nvPicPr>
        <p:blipFill rotWithShape="1">
          <a:blip r:embed="rId2"/>
          <a:srcRect l="2279"/>
          <a:stretch/>
        </p:blipFill>
        <p:spPr>
          <a:xfrm>
            <a:off x="0" y="3249312"/>
            <a:ext cx="12192000" cy="2970540"/>
          </a:xfrm>
          <a:prstGeom prst="rect">
            <a:avLst/>
          </a:prstGeom>
        </p:spPr>
      </p:pic>
    </p:spTree>
    <p:extLst>
      <p:ext uri="{BB962C8B-B14F-4D97-AF65-F5344CB8AC3E}">
        <p14:creationId xmlns:p14="http://schemas.microsoft.com/office/powerpoint/2010/main" val="3564104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1A1A609-4CAF-F34F-9C14-4A6D804FE7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27"/>
          <a:stretch/>
        </p:blipFill>
        <p:spPr bwMode="auto">
          <a:xfrm>
            <a:off x="135731" y="261939"/>
            <a:ext cx="11920537" cy="290353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3DA1400-B6CD-A842-8307-F2A9FD6EE0A1}"/>
              </a:ext>
            </a:extLst>
          </p:cNvPr>
          <p:cNvSpPr/>
          <p:nvPr/>
        </p:nvSpPr>
        <p:spPr>
          <a:xfrm>
            <a:off x="0" y="2980810"/>
            <a:ext cx="3557587" cy="369332"/>
          </a:xfrm>
          <a:prstGeom prst="rect">
            <a:avLst/>
          </a:prstGeom>
        </p:spPr>
        <p:txBody>
          <a:bodyPr wrap="square">
            <a:spAutoFit/>
          </a:bodyPr>
          <a:lstStyle/>
          <a:p>
            <a:pPr algn="ctr"/>
            <a:r>
              <a:rPr lang="en-PH" dirty="0">
                <a:solidFill>
                  <a:srgbClr val="000000"/>
                </a:solidFill>
                <a:latin typeface="Helvetica Neue" panose="02000503000000020004" pitchFamily="2" charset="0"/>
              </a:rPr>
              <a:t>Original RGB Image</a:t>
            </a:r>
            <a:endParaRPr lang="en-PH" b="0" dirty="0">
              <a:effectLst/>
            </a:endParaRPr>
          </a:p>
        </p:txBody>
      </p:sp>
      <p:sp>
        <p:nvSpPr>
          <p:cNvPr id="6" name="Rectangle 5">
            <a:extLst>
              <a:ext uri="{FF2B5EF4-FFF2-40B4-BE49-F238E27FC236}">
                <a16:creationId xmlns:a16="http://schemas.microsoft.com/office/drawing/2014/main" id="{55B99810-423B-0C44-AFEC-ADA7E4FA47CC}"/>
              </a:ext>
            </a:extLst>
          </p:cNvPr>
          <p:cNvSpPr/>
          <p:nvPr/>
        </p:nvSpPr>
        <p:spPr>
          <a:xfrm>
            <a:off x="4317205" y="2980810"/>
            <a:ext cx="3557587" cy="369332"/>
          </a:xfrm>
          <a:prstGeom prst="rect">
            <a:avLst/>
          </a:prstGeom>
        </p:spPr>
        <p:txBody>
          <a:bodyPr wrap="square">
            <a:spAutoFit/>
          </a:bodyPr>
          <a:lstStyle/>
          <a:p>
            <a:pPr algn="ctr"/>
            <a:r>
              <a:rPr lang="en-PH" dirty="0">
                <a:solidFill>
                  <a:srgbClr val="000000"/>
                </a:solidFill>
                <a:latin typeface="Helvetica Neue" panose="02000503000000020004" pitchFamily="2" charset="0"/>
              </a:rPr>
              <a:t>Original Grayscale Image</a:t>
            </a:r>
            <a:endParaRPr lang="en-PH" b="0" dirty="0">
              <a:effectLst/>
            </a:endParaRPr>
          </a:p>
        </p:txBody>
      </p:sp>
      <p:sp>
        <p:nvSpPr>
          <p:cNvPr id="7" name="Rectangle 6">
            <a:extLst>
              <a:ext uri="{FF2B5EF4-FFF2-40B4-BE49-F238E27FC236}">
                <a16:creationId xmlns:a16="http://schemas.microsoft.com/office/drawing/2014/main" id="{6D9FB54E-5303-1E44-A67D-3D38F46459E8}"/>
              </a:ext>
            </a:extLst>
          </p:cNvPr>
          <p:cNvSpPr/>
          <p:nvPr/>
        </p:nvSpPr>
        <p:spPr>
          <a:xfrm>
            <a:off x="8498681" y="2980810"/>
            <a:ext cx="3557587" cy="369332"/>
          </a:xfrm>
          <a:prstGeom prst="rect">
            <a:avLst/>
          </a:prstGeom>
        </p:spPr>
        <p:txBody>
          <a:bodyPr wrap="square">
            <a:spAutoFit/>
          </a:bodyPr>
          <a:lstStyle/>
          <a:p>
            <a:pPr algn="ctr"/>
            <a:r>
              <a:rPr lang="en-PH" dirty="0">
                <a:solidFill>
                  <a:srgbClr val="000000"/>
                </a:solidFill>
                <a:latin typeface="Helvetica Neue" panose="02000503000000020004" pitchFamily="2" charset="0"/>
              </a:rPr>
              <a:t>Stretched Grayscale Image</a:t>
            </a:r>
            <a:endParaRPr lang="en-PH" b="0" dirty="0">
              <a:effectLst/>
            </a:endParaRPr>
          </a:p>
        </p:txBody>
      </p:sp>
      <p:sp>
        <p:nvSpPr>
          <p:cNvPr id="5" name="Rectangle 4">
            <a:extLst>
              <a:ext uri="{FF2B5EF4-FFF2-40B4-BE49-F238E27FC236}">
                <a16:creationId xmlns:a16="http://schemas.microsoft.com/office/drawing/2014/main" id="{43C8CDF8-8D06-7347-BDB4-14D598F5B5ED}"/>
              </a:ext>
            </a:extLst>
          </p:cNvPr>
          <p:cNvSpPr/>
          <p:nvPr/>
        </p:nvSpPr>
        <p:spPr>
          <a:xfrm>
            <a:off x="4317205" y="3350142"/>
            <a:ext cx="3352800" cy="646331"/>
          </a:xfrm>
          <a:prstGeom prst="rect">
            <a:avLst/>
          </a:prstGeom>
        </p:spPr>
        <p:txBody>
          <a:bodyPr wrap="square">
            <a:spAutoFit/>
          </a:bodyPr>
          <a:lstStyle/>
          <a:p>
            <a:r>
              <a:rPr lang="en-PH" b="1" dirty="0">
                <a:solidFill>
                  <a:srgbClr val="000000"/>
                </a:solidFill>
                <a:latin typeface="Courier New" panose="02070309020205020404" pitchFamily="49" charset="0"/>
              </a:rPr>
              <a:t>Global minimum: 0.0</a:t>
            </a:r>
            <a:endParaRPr lang="en-PH" b="0" dirty="0">
              <a:effectLst/>
            </a:endParaRPr>
          </a:p>
          <a:p>
            <a:r>
              <a:rPr lang="en-PH" b="1" dirty="0">
                <a:solidFill>
                  <a:srgbClr val="000000"/>
                </a:solidFill>
                <a:latin typeface="Courier New" panose="02070309020205020404" pitchFamily="49" charset="0"/>
              </a:rPr>
              <a:t>Global maximum: 68.9188</a:t>
            </a:r>
            <a:endParaRPr lang="en-PH" b="0" dirty="0">
              <a:effectLst/>
            </a:endParaRPr>
          </a:p>
        </p:txBody>
      </p:sp>
      <p:sp>
        <p:nvSpPr>
          <p:cNvPr id="8" name="Rectangle 7">
            <a:extLst>
              <a:ext uri="{FF2B5EF4-FFF2-40B4-BE49-F238E27FC236}">
                <a16:creationId xmlns:a16="http://schemas.microsoft.com/office/drawing/2014/main" id="{04F34336-40D8-6844-A985-106EC2FA1279}"/>
              </a:ext>
            </a:extLst>
          </p:cNvPr>
          <p:cNvSpPr/>
          <p:nvPr/>
        </p:nvSpPr>
        <p:spPr>
          <a:xfrm>
            <a:off x="8429623" y="3343276"/>
            <a:ext cx="3319462" cy="646331"/>
          </a:xfrm>
          <a:prstGeom prst="rect">
            <a:avLst/>
          </a:prstGeom>
        </p:spPr>
        <p:txBody>
          <a:bodyPr wrap="square">
            <a:spAutoFit/>
          </a:bodyPr>
          <a:lstStyle/>
          <a:p>
            <a:r>
              <a:rPr lang="en-PH" b="1" dirty="0">
                <a:solidFill>
                  <a:srgbClr val="000000"/>
                </a:solidFill>
                <a:latin typeface="Courier New" panose="02070309020205020404" pitchFamily="49" charset="0"/>
              </a:rPr>
              <a:t>Global minimum: 0.0</a:t>
            </a:r>
            <a:endParaRPr lang="en-PH" b="0" dirty="0">
              <a:effectLst/>
            </a:endParaRPr>
          </a:p>
          <a:p>
            <a:r>
              <a:rPr lang="en-PH" b="1" dirty="0">
                <a:solidFill>
                  <a:srgbClr val="000000"/>
                </a:solidFill>
                <a:latin typeface="Courier New" panose="02070309020205020404" pitchFamily="49" charset="0"/>
              </a:rPr>
              <a:t>Global maximum: 255.0</a:t>
            </a:r>
            <a:endParaRPr lang="en-PH" b="0" dirty="0">
              <a:effectLst/>
            </a:endParaRPr>
          </a:p>
        </p:txBody>
      </p:sp>
      <p:sp>
        <p:nvSpPr>
          <p:cNvPr id="9" name="Rectangle 8">
            <a:extLst>
              <a:ext uri="{FF2B5EF4-FFF2-40B4-BE49-F238E27FC236}">
                <a16:creationId xmlns:a16="http://schemas.microsoft.com/office/drawing/2014/main" id="{6435F79A-8AF8-C444-AE93-28DDCC5FEEEB}"/>
              </a:ext>
            </a:extLst>
          </p:cNvPr>
          <p:cNvSpPr/>
          <p:nvPr/>
        </p:nvSpPr>
        <p:spPr>
          <a:xfrm>
            <a:off x="135731" y="4313576"/>
            <a:ext cx="6096000" cy="1938992"/>
          </a:xfrm>
          <a:prstGeom prst="rect">
            <a:avLst/>
          </a:prstGeom>
        </p:spPr>
        <p:txBody>
          <a:bodyPr>
            <a:spAutoFit/>
          </a:bodyPr>
          <a:lstStyle/>
          <a:p>
            <a:pPr algn="just"/>
            <a:r>
              <a:rPr lang="en-PH" sz="2000" dirty="0">
                <a:solidFill>
                  <a:srgbClr val="000000"/>
                </a:solidFill>
                <a:latin typeface="Helvetica" pitchFamily="2" charset="0"/>
              </a:rPr>
              <a:t>Looking at the original image, we can almost see nothing. Converting it to grayscale, we can already see more details because removed the bias caused by the RGB channels. Performing contrast stretching to the image will rescale the range of values to 0-255, from black to white.</a:t>
            </a:r>
            <a:endParaRPr lang="en-PH" sz="2000" b="0" dirty="0">
              <a:effectLst/>
              <a:latin typeface="Helvetica" pitchFamily="2" charset="0"/>
            </a:endParaRPr>
          </a:p>
        </p:txBody>
      </p:sp>
    </p:spTree>
    <p:extLst>
      <p:ext uri="{BB962C8B-B14F-4D97-AF65-F5344CB8AC3E}">
        <p14:creationId xmlns:p14="http://schemas.microsoft.com/office/powerpoint/2010/main" val="11174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social media post&#10;&#10;Description automatically generated">
            <a:extLst>
              <a:ext uri="{FF2B5EF4-FFF2-40B4-BE49-F238E27FC236}">
                <a16:creationId xmlns:a16="http://schemas.microsoft.com/office/drawing/2014/main" id="{3B901AD6-428F-FE40-AC5A-97D8572A2044}"/>
              </a:ext>
            </a:extLst>
          </p:cNvPr>
          <p:cNvPicPr>
            <a:picLocks noChangeAspect="1"/>
          </p:cNvPicPr>
          <p:nvPr/>
        </p:nvPicPr>
        <p:blipFill>
          <a:blip r:embed="rId2"/>
          <a:stretch>
            <a:fillRect/>
          </a:stretch>
        </p:blipFill>
        <p:spPr>
          <a:xfrm>
            <a:off x="97974" y="1874460"/>
            <a:ext cx="7010222" cy="2416629"/>
          </a:xfrm>
          <a:prstGeom prst="rect">
            <a:avLst/>
          </a:prstGeom>
        </p:spPr>
      </p:pic>
      <p:sp>
        <p:nvSpPr>
          <p:cNvPr id="6" name="Rectangle 5">
            <a:extLst>
              <a:ext uri="{FF2B5EF4-FFF2-40B4-BE49-F238E27FC236}">
                <a16:creationId xmlns:a16="http://schemas.microsoft.com/office/drawing/2014/main" id="{E46F99D0-7507-D24D-BA55-8A9D673BCDA7}"/>
              </a:ext>
            </a:extLst>
          </p:cNvPr>
          <p:cNvSpPr/>
          <p:nvPr/>
        </p:nvSpPr>
        <p:spPr>
          <a:xfrm>
            <a:off x="293918" y="4291089"/>
            <a:ext cx="3048000" cy="523220"/>
          </a:xfrm>
          <a:prstGeom prst="rect">
            <a:avLst/>
          </a:prstGeom>
        </p:spPr>
        <p:txBody>
          <a:bodyPr wrap="square">
            <a:spAutoFit/>
          </a:bodyPr>
          <a:lstStyle/>
          <a:p>
            <a:pPr algn="ctr"/>
            <a:r>
              <a:rPr lang="en-PH" sz="1400" dirty="0">
                <a:solidFill>
                  <a:srgbClr val="000000"/>
                </a:solidFill>
                <a:latin typeface="Helvetica Neue" panose="02000503000000020004" pitchFamily="2" charset="0"/>
              </a:rPr>
              <a:t>PDF (normalized histogram) of the grayscale image</a:t>
            </a:r>
            <a:endParaRPr lang="en-PH" sz="1400" b="0" dirty="0">
              <a:effectLst/>
            </a:endParaRPr>
          </a:p>
        </p:txBody>
      </p:sp>
      <p:sp>
        <p:nvSpPr>
          <p:cNvPr id="7" name="Rectangle 6">
            <a:extLst>
              <a:ext uri="{FF2B5EF4-FFF2-40B4-BE49-F238E27FC236}">
                <a16:creationId xmlns:a16="http://schemas.microsoft.com/office/drawing/2014/main" id="{883D6F68-362D-9449-A66D-5FF86401BFD3}"/>
              </a:ext>
            </a:extLst>
          </p:cNvPr>
          <p:cNvSpPr/>
          <p:nvPr/>
        </p:nvSpPr>
        <p:spPr>
          <a:xfrm>
            <a:off x="4060197" y="4291089"/>
            <a:ext cx="3047999" cy="523220"/>
          </a:xfrm>
          <a:prstGeom prst="rect">
            <a:avLst/>
          </a:prstGeom>
        </p:spPr>
        <p:txBody>
          <a:bodyPr wrap="square">
            <a:spAutoFit/>
          </a:bodyPr>
          <a:lstStyle/>
          <a:p>
            <a:pPr algn="ctr"/>
            <a:r>
              <a:rPr lang="en-PH" sz="1400" dirty="0">
                <a:solidFill>
                  <a:srgbClr val="000000"/>
                </a:solidFill>
                <a:latin typeface="Helvetica Neue" panose="02000503000000020004" pitchFamily="2" charset="0"/>
              </a:rPr>
              <a:t>Normalized CDF of the grayscale image</a:t>
            </a:r>
            <a:endParaRPr lang="en-PH" sz="1400" b="0" dirty="0">
              <a:effectLst/>
            </a:endParaRPr>
          </a:p>
        </p:txBody>
      </p:sp>
      <p:sp>
        <p:nvSpPr>
          <p:cNvPr id="8" name="TextBox 7">
            <a:extLst>
              <a:ext uri="{FF2B5EF4-FFF2-40B4-BE49-F238E27FC236}">
                <a16:creationId xmlns:a16="http://schemas.microsoft.com/office/drawing/2014/main" id="{A2FA540D-8769-E347-BEF5-818BE314AA06}"/>
              </a:ext>
            </a:extLst>
          </p:cNvPr>
          <p:cNvSpPr txBox="1"/>
          <p:nvPr/>
        </p:nvSpPr>
        <p:spPr>
          <a:xfrm>
            <a:off x="7206166" y="1513113"/>
            <a:ext cx="4713513" cy="3139321"/>
          </a:xfrm>
          <a:prstGeom prst="rect">
            <a:avLst/>
          </a:prstGeom>
          <a:noFill/>
        </p:spPr>
        <p:txBody>
          <a:bodyPr wrap="square" rtlCol="0">
            <a:spAutoFit/>
          </a:bodyPr>
          <a:lstStyle/>
          <a:p>
            <a:pPr algn="just"/>
            <a:r>
              <a:rPr lang="en-US" dirty="0">
                <a:latin typeface="Helvetica" pitchFamily="2" charset="0"/>
              </a:rPr>
              <a:t>	We can see from the  normalized histogram of the grayscale image that most of its values are less than 50, which corresponds to darkness. This is expected because the original image is very dark.</a:t>
            </a:r>
          </a:p>
          <a:p>
            <a:pPr algn="just"/>
            <a:r>
              <a:rPr lang="en-US" dirty="0">
                <a:latin typeface="Helvetica" pitchFamily="2" charset="0"/>
              </a:rPr>
              <a:t>	The figure on the left shows the cumulative distribution function of the histogram. The rapid change in the CDF located on the left side of the graph shows that most of the grayscale values are below 50. </a:t>
            </a:r>
          </a:p>
        </p:txBody>
      </p:sp>
    </p:spTree>
    <p:extLst>
      <p:ext uri="{BB962C8B-B14F-4D97-AF65-F5344CB8AC3E}">
        <p14:creationId xmlns:p14="http://schemas.microsoft.com/office/powerpoint/2010/main" val="3285550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9877C-546B-ED4C-B9C0-C49D43BBDD92}"/>
              </a:ext>
            </a:extLst>
          </p:cNvPr>
          <p:cNvSpPr>
            <a:spLocks noGrp="1"/>
          </p:cNvSpPr>
          <p:nvPr>
            <p:ph type="title"/>
          </p:nvPr>
        </p:nvSpPr>
        <p:spPr>
          <a:xfrm>
            <a:off x="838200" y="212722"/>
            <a:ext cx="10515600" cy="581931"/>
          </a:xfrm>
        </p:spPr>
        <p:txBody>
          <a:bodyPr>
            <a:normAutofit fontScale="90000"/>
          </a:bodyPr>
          <a:lstStyle/>
          <a:p>
            <a:pPr algn="ctr"/>
            <a:r>
              <a:rPr lang="en-US" sz="3600" dirty="0">
                <a:latin typeface="Helvetica" pitchFamily="2" charset="0"/>
              </a:rPr>
              <a:t>Desired CDF: Linear</a:t>
            </a:r>
          </a:p>
        </p:txBody>
      </p:sp>
      <p:pic>
        <p:nvPicPr>
          <p:cNvPr id="5" name="Picture 4" descr="A screenshot of a social media post&#10;&#10;Description automatically generated">
            <a:extLst>
              <a:ext uri="{FF2B5EF4-FFF2-40B4-BE49-F238E27FC236}">
                <a16:creationId xmlns:a16="http://schemas.microsoft.com/office/drawing/2014/main" id="{3C299BBA-F00C-424D-909C-652CD6E86EBC}"/>
              </a:ext>
            </a:extLst>
          </p:cNvPr>
          <p:cNvPicPr>
            <a:picLocks noChangeAspect="1"/>
          </p:cNvPicPr>
          <p:nvPr/>
        </p:nvPicPr>
        <p:blipFill>
          <a:blip r:embed="rId2"/>
          <a:stretch>
            <a:fillRect/>
          </a:stretch>
        </p:blipFill>
        <p:spPr>
          <a:xfrm>
            <a:off x="0" y="1203328"/>
            <a:ext cx="6096000" cy="2094224"/>
          </a:xfrm>
          <a:prstGeom prst="rect">
            <a:avLst/>
          </a:prstGeom>
        </p:spPr>
      </p:pic>
      <p:sp>
        <p:nvSpPr>
          <p:cNvPr id="6" name="TextBox 5">
            <a:extLst>
              <a:ext uri="{FF2B5EF4-FFF2-40B4-BE49-F238E27FC236}">
                <a16:creationId xmlns:a16="http://schemas.microsoft.com/office/drawing/2014/main" id="{0F83E2D7-6F1E-ED46-94B3-B15B5362FBD8}"/>
              </a:ext>
            </a:extLst>
          </p:cNvPr>
          <p:cNvSpPr txBox="1"/>
          <p:nvPr/>
        </p:nvSpPr>
        <p:spPr>
          <a:xfrm>
            <a:off x="6422571" y="1028736"/>
            <a:ext cx="5540829" cy="2585323"/>
          </a:xfrm>
          <a:prstGeom prst="rect">
            <a:avLst/>
          </a:prstGeom>
          <a:noFill/>
        </p:spPr>
        <p:txBody>
          <a:bodyPr wrap="square" rtlCol="0">
            <a:spAutoFit/>
          </a:bodyPr>
          <a:lstStyle/>
          <a:p>
            <a:pPr algn="just"/>
            <a:r>
              <a:rPr lang="en-US" dirty="0">
                <a:latin typeface="Helvetica" pitchFamily="2" charset="0"/>
              </a:rPr>
              <a:t>	My ultimate goal is to see the details from my picture. And to do that I need to manipulate the histogram or CDF of the image. First I will use a linear CDF as my ‘desired’ CDF. A linear CDF corresponds to a uniform CDF, and I want to make the CDF of my image look uniform. I created the this by creating values from 0 to 255 that are linearly spaced and normalizing it by dividing it with 255.	</a:t>
            </a:r>
          </a:p>
        </p:txBody>
      </p:sp>
      <p:sp>
        <p:nvSpPr>
          <p:cNvPr id="9" name="TextBox 8">
            <a:extLst>
              <a:ext uri="{FF2B5EF4-FFF2-40B4-BE49-F238E27FC236}">
                <a16:creationId xmlns:a16="http://schemas.microsoft.com/office/drawing/2014/main" id="{E993419D-311D-F448-B460-F40848630CD3}"/>
              </a:ext>
            </a:extLst>
          </p:cNvPr>
          <p:cNvSpPr txBox="1"/>
          <p:nvPr/>
        </p:nvSpPr>
        <p:spPr>
          <a:xfrm>
            <a:off x="342900" y="4040726"/>
            <a:ext cx="5410200" cy="1754326"/>
          </a:xfrm>
          <a:prstGeom prst="rect">
            <a:avLst/>
          </a:prstGeom>
          <a:noFill/>
        </p:spPr>
        <p:txBody>
          <a:bodyPr wrap="square" rtlCol="0">
            <a:spAutoFit/>
          </a:bodyPr>
          <a:lstStyle/>
          <a:p>
            <a:pPr algn="just"/>
            <a:r>
              <a:rPr lang="en-US" dirty="0">
                <a:latin typeface="Helvetica" pitchFamily="2" charset="0"/>
              </a:rPr>
              <a:t>	The two images on the right are the side by side comparison of the original image and the enhanced grayscale image using the linear CDF. We can already see some details that are not seen from the original grayscale image. We can now see the eyes and the ears.</a:t>
            </a:r>
          </a:p>
        </p:txBody>
      </p:sp>
      <p:pic>
        <p:nvPicPr>
          <p:cNvPr id="11" name="Picture 10" descr="A person standing in a room&#10;&#10;Description automatically generated">
            <a:extLst>
              <a:ext uri="{FF2B5EF4-FFF2-40B4-BE49-F238E27FC236}">
                <a16:creationId xmlns:a16="http://schemas.microsoft.com/office/drawing/2014/main" id="{830AC2D5-985C-414E-8658-4537D15C469D}"/>
              </a:ext>
            </a:extLst>
          </p:cNvPr>
          <p:cNvPicPr>
            <a:picLocks noChangeAspect="1"/>
          </p:cNvPicPr>
          <p:nvPr/>
        </p:nvPicPr>
        <p:blipFill rotWithShape="1">
          <a:blip r:embed="rId3"/>
          <a:srcRect l="2813" t="1609" r="625" b="3877"/>
          <a:stretch/>
        </p:blipFill>
        <p:spPr>
          <a:xfrm>
            <a:off x="6096000" y="3805053"/>
            <a:ext cx="6096000" cy="2113732"/>
          </a:xfrm>
          <a:prstGeom prst="rect">
            <a:avLst/>
          </a:prstGeom>
        </p:spPr>
      </p:pic>
    </p:spTree>
    <p:extLst>
      <p:ext uri="{BB962C8B-B14F-4D97-AF65-F5344CB8AC3E}">
        <p14:creationId xmlns:p14="http://schemas.microsoft.com/office/powerpoint/2010/main" val="1650613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F54596A-E2A0-BD48-A0A2-FBA3C22470F4}"/>
              </a:ext>
            </a:extLst>
          </p:cNvPr>
          <p:cNvSpPr txBox="1">
            <a:spLocks/>
          </p:cNvSpPr>
          <p:nvPr/>
        </p:nvSpPr>
        <p:spPr>
          <a:xfrm>
            <a:off x="838200" y="212721"/>
            <a:ext cx="10515600" cy="73707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Helvetica" pitchFamily="2" charset="0"/>
              </a:rPr>
              <a:t>Desired CDF: Linear</a:t>
            </a:r>
          </a:p>
        </p:txBody>
      </p:sp>
      <p:pic>
        <p:nvPicPr>
          <p:cNvPr id="6" name="Picture 5" descr="A screenshot of a social media post&#10;&#10;Description automatically generated">
            <a:extLst>
              <a:ext uri="{FF2B5EF4-FFF2-40B4-BE49-F238E27FC236}">
                <a16:creationId xmlns:a16="http://schemas.microsoft.com/office/drawing/2014/main" id="{8C4858FA-97C1-654C-BE7F-38F00EEB5C2C}"/>
              </a:ext>
            </a:extLst>
          </p:cNvPr>
          <p:cNvPicPr>
            <a:picLocks noChangeAspect="1"/>
          </p:cNvPicPr>
          <p:nvPr/>
        </p:nvPicPr>
        <p:blipFill>
          <a:blip r:embed="rId2"/>
          <a:stretch>
            <a:fillRect/>
          </a:stretch>
        </p:blipFill>
        <p:spPr>
          <a:xfrm>
            <a:off x="0" y="785726"/>
            <a:ext cx="12192000" cy="2827473"/>
          </a:xfrm>
          <a:prstGeom prst="rect">
            <a:avLst/>
          </a:prstGeom>
        </p:spPr>
      </p:pic>
      <p:sp>
        <p:nvSpPr>
          <p:cNvPr id="7" name="TextBox 6">
            <a:extLst>
              <a:ext uri="{FF2B5EF4-FFF2-40B4-BE49-F238E27FC236}">
                <a16:creationId xmlns:a16="http://schemas.microsoft.com/office/drawing/2014/main" id="{3308C01B-C305-DB41-BD23-DC5B0F15450D}"/>
              </a:ext>
            </a:extLst>
          </p:cNvPr>
          <p:cNvSpPr txBox="1"/>
          <p:nvPr/>
        </p:nvSpPr>
        <p:spPr>
          <a:xfrm>
            <a:off x="272143" y="3613199"/>
            <a:ext cx="3135086" cy="369332"/>
          </a:xfrm>
          <a:prstGeom prst="rect">
            <a:avLst/>
          </a:prstGeom>
          <a:noFill/>
        </p:spPr>
        <p:txBody>
          <a:bodyPr wrap="square" rtlCol="0">
            <a:spAutoFit/>
          </a:bodyPr>
          <a:lstStyle/>
          <a:p>
            <a:pPr algn="ctr"/>
            <a:r>
              <a:rPr lang="en-US" dirty="0">
                <a:latin typeface="Helvetica" pitchFamily="2" charset="0"/>
              </a:rPr>
              <a:t>CDF of Original Image</a:t>
            </a:r>
          </a:p>
        </p:txBody>
      </p:sp>
      <p:sp>
        <p:nvSpPr>
          <p:cNvPr id="8" name="TextBox 7">
            <a:extLst>
              <a:ext uri="{FF2B5EF4-FFF2-40B4-BE49-F238E27FC236}">
                <a16:creationId xmlns:a16="http://schemas.microsoft.com/office/drawing/2014/main" id="{8C09B9C9-98CE-434A-8AC2-354D2E9F8D7F}"/>
              </a:ext>
            </a:extLst>
          </p:cNvPr>
          <p:cNvSpPr txBox="1"/>
          <p:nvPr/>
        </p:nvSpPr>
        <p:spPr>
          <a:xfrm>
            <a:off x="4528457" y="3613199"/>
            <a:ext cx="3135086" cy="369332"/>
          </a:xfrm>
          <a:prstGeom prst="rect">
            <a:avLst/>
          </a:prstGeom>
          <a:noFill/>
        </p:spPr>
        <p:txBody>
          <a:bodyPr wrap="square" rtlCol="0">
            <a:spAutoFit/>
          </a:bodyPr>
          <a:lstStyle/>
          <a:p>
            <a:pPr algn="ctr"/>
            <a:r>
              <a:rPr lang="en-US" dirty="0">
                <a:latin typeface="Helvetica" pitchFamily="2" charset="0"/>
              </a:rPr>
              <a:t>Desired linear CDF</a:t>
            </a:r>
          </a:p>
        </p:txBody>
      </p:sp>
      <p:sp>
        <p:nvSpPr>
          <p:cNvPr id="9" name="TextBox 8">
            <a:extLst>
              <a:ext uri="{FF2B5EF4-FFF2-40B4-BE49-F238E27FC236}">
                <a16:creationId xmlns:a16="http://schemas.microsoft.com/office/drawing/2014/main" id="{42E7707F-3AB5-DA48-A902-57AAB6172C89}"/>
              </a:ext>
            </a:extLst>
          </p:cNvPr>
          <p:cNvSpPr txBox="1"/>
          <p:nvPr/>
        </p:nvSpPr>
        <p:spPr>
          <a:xfrm>
            <a:off x="8784771" y="3613199"/>
            <a:ext cx="3135086" cy="369332"/>
          </a:xfrm>
          <a:prstGeom prst="rect">
            <a:avLst/>
          </a:prstGeom>
          <a:noFill/>
        </p:spPr>
        <p:txBody>
          <a:bodyPr wrap="square" rtlCol="0">
            <a:spAutoFit/>
          </a:bodyPr>
          <a:lstStyle/>
          <a:p>
            <a:pPr algn="ctr"/>
            <a:r>
              <a:rPr lang="en-US" dirty="0">
                <a:latin typeface="Helvetica" pitchFamily="2" charset="0"/>
              </a:rPr>
              <a:t>CDF of Resulting Image</a:t>
            </a:r>
          </a:p>
        </p:txBody>
      </p:sp>
      <p:sp>
        <p:nvSpPr>
          <p:cNvPr id="10" name="TextBox 9">
            <a:extLst>
              <a:ext uri="{FF2B5EF4-FFF2-40B4-BE49-F238E27FC236}">
                <a16:creationId xmlns:a16="http://schemas.microsoft.com/office/drawing/2014/main" id="{10265CA3-2662-3449-A9B8-EAA6D0F0FC46}"/>
              </a:ext>
            </a:extLst>
          </p:cNvPr>
          <p:cNvSpPr txBox="1"/>
          <p:nvPr/>
        </p:nvSpPr>
        <p:spPr>
          <a:xfrm>
            <a:off x="468086" y="4522278"/>
            <a:ext cx="5399314" cy="1754326"/>
          </a:xfrm>
          <a:prstGeom prst="rect">
            <a:avLst/>
          </a:prstGeom>
          <a:noFill/>
        </p:spPr>
        <p:txBody>
          <a:bodyPr wrap="square" rtlCol="0">
            <a:spAutoFit/>
          </a:bodyPr>
          <a:lstStyle/>
          <a:p>
            <a:pPr algn="just"/>
            <a:r>
              <a:rPr lang="en-US" dirty="0">
                <a:latin typeface="Helvetica" pitchFamily="2" charset="0"/>
              </a:rPr>
              <a:t>	We see that the CDF of the resulting image is what we expected, a linear-looking function. We can still see that there are sharp increase in the left part of the image. The flat parts of the CDF shows that there are no pixels in the image that have values in the flat areas.</a:t>
            </a:r>
          </a:p>
        </p:txBody>
      </p:sp>
      <p:pic>
        <p:nvPicPr>
          <p:cNvPr id="12" name="Picture 11" descr="A picture containing object&#10;&#10;Description automatically generated">
            <a:extLst>
              <a:ext uri="{FF2B5EF4-FFF2-40B4-BE49-F238E27FC236}">
                <a16:creationId xmlns:a16="http://schemas.microsoft.com/office/drawing/2014/main" id="{F496DD57-64BF-F849-A066-D4A72CEAAC34}"/>
              </a:ext>
            </a:extLst>
          </p:cNvPr>
          <p:cNvPicPr>
            <a:picLocks noChangeAspect="1"/>
          </p:cNvPicPr>
          <p:nvPr/>
        </p:nvPicPr>
        <p:blipFill>
          <a:blip r:embed="rId3"/>
          <a:stretch>
            <a:fillRect/>
          </a:stretch>
        </p:blipFill>
        <p:spPr>
          <a:xfrm>
            <a:off x="8327572" y="4522278"/>
            <a:ext cx="2692573" cy="1754326"/>
          </a:xfrm>
          <a:prstGeom prst="rect">
            <a:avLst/>
          </a:prstGeom>
        </p:spPr>
      </p:pic>
    </p:spTree>
    <p:extLst>
      <p:ext uri="{BB962C8B-B14F-4D97-AF65-F5344CB8AC3E}">
        <p14:creationId xmlns:p14="http://schemas.microsoft.com/office/powerpoint/2010/main" val="2978570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04C56-ED98-2E4C-9FF9-3A6ACB18D0C2}"/>
              </a:ext>
            </a:extLst>
          </p:cNvPr>
          <p:cNvSpPr txBox="1">
            <a:spLocks/>
          </p:cNvSpPr>
          <p:nvPr/>
        </p:nvSpPr>
        <p:spPr>
          <a:xfrm>
            <a:off x="838200" y="299807"/>
            <a:ext cx="10515600" cy="58193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Helvetica" pitchFamily="2" charset="0"/>
              </a:rPr>
              <a:t>Desired CDF: Nonlinear (Sigmoid)</a:t>
            </a:r>
          </a:p>
        </p:txBody>
      </p:sp>
      <p:pic>
        <p:nvPicPr>
          <p:cNvPr id="6" name="Picture 5" descr="A screenshot of a cell phone&#10;&#10;Description automatically generated">
            <a:extLst>
              <a:ext uri="{FF2B5EF4-FFF2-40B4-BE49-F238E27FC236}">
                <a16:creationId xmlns:a16="http://schemas.microsoft.com/office/drawing/2014/main" id="{2FBBB64D-1709-8A4A-B5DB-C860AA2B83BC}"/>
              </a:ext>
            </a:extLst>
          </p:cNvPr>
          <p:cNvPicPr>
            <a:picLocks noChangeAspect="1"/>
          </p:cNvPicPr>
          <p:nvPr/>
        </p:nvPicPr>
        <p:blipFill>
          <a:blip r:embed="rId2"/>
          <a:stretch>
            <a:fillRect/>
          </a:stretch>
        </p:blipFill>
        <p:spPr>
          <a:xfrm>
            <a:off x="0" y="1160604"/>
            <a:ext cx="6098841" cy="2095200"/>
          </a:xfrm>
          <a:prstGeom prst="rect">
            <a:avLst/>
          </a:prstGeom>
        </p:spPr>
      </p:pic>
      <p:sp>
        <p:nvSpPr>
          <p:cNvPr id="7" name="TextBox 6">
            <a:extLst>
              <a:ext uri="{FF2B5EF4-FFF2-40B4-BE49-F238E27FC236}">
                <a16:creationId xmlns:a16="http://schemas.microsoft.com/office/drawing/2014/main" id="{842D1971-A4CD-964D-8A56-DE5E5EFD949B}"/>
              </a:ext>
            </a:extLst>
          </p:cNvPr>
          <p:cNvSpPr txBox="1"/>
          <p:nvPr/>
        </p:nvSpPr>
        <p:spPr>
          <a:xfrm>
            <a:off x="6335486" y="1077686"/>
            <a:ext cx="5573485" cy="2308324"/>
          </a:xfrm>
          <a:prstGeom prst="rect">
            <a:avLst/>
          </a:prstGeom>
          <a:noFill/>
        </p:spPr>
        <p:txBody>
          <a:bodyPr wrap="square" rtlCol="0">
            <a:spAutoFit/>
          </a:bodyPr>
          <a:lstStyle/>
          <a:p>
            <a:pPr algn="just"/>
            <a:r>
              <a:rPr lang="en-US" dirty="0">
                <a:latin typeface="Helvetica" pitchFamily="2" charset="0"/>
              </a:rPr>
              <a:t>Next, I created a nonlinear function (a sigmoid function) to imitate the response of the human eye. First thing that I noticed is that the CDF of the sigmoid function is the same as the Gaussian, which means I can assume that the PDF of a sigmoid function also resembles that of a Gaussian. With this knowledge, I can hypothesize that the enhanced image will have grayscale values around 150.</a:t>
            </a:r>
          </a:p>
        </p:txBody>
      </p:sp>
      <p:pic>
        <p:nvPicPr>
          <p:cNvPr id="11" name="Picture 10" descr="A person standing in a room&#10;&#10;Description automatically generated">
            <a:extLst>
              <a:ext uri="{FF2B5EF4-FFF2-40B4-BE49-F238E27FC236}">
                <a16:creationId xmlns:a16="http://schemas.microsoft.com/office/drawing/2014/main" id="{B992AA27-12C7-3640-95E5-0F0F1E35789F}"/>
              </a:ext>
            </a:extLst>
          </p:cNvPr>
          <p:cNvPicPr>
            <a:picLocks noChangeAspect="1"/>
          </p:cNvPicPr>
          <p:nvPr/>
        </p:nvPicPr>
        <p:blipFill rotWithShape="1">
          <a:blip r:embed="rId3"/>
          <a:srcRect l="2710" t="2113" b="4130"/>
          <a:stretch/>
        </p:blipFill>
        <p:spPr>
          <a:xfrm>
            <a:off x="6097626" y="3838617"/>
            <a:ext cx="6094374" cy="2080593"/>
          </a:xfrm>
          <a:prstGeom prst="rect">
            <a:avLst/>
          </a:prstGeom>
        </p:spPr>
      </p:pic>
      <p:sp>
        <p:nvSpPr>
          <p:cNvPr id="13" name="TextBox 12">
            <a:extLst>
              <a:ext uri="{FF2B5EF4-FFF2-40B4-BE49-F238E27FC236}">
                <a16:creationId xmlns:a16="http://schemas.microsoft.com/office/drawing/2014/main" id="{134AB6CA-1D13-F347-9DB2-50C2CEA5692B}"/>
              </a:ext>
            </a:extLst>
          </p:cNvPr>
          <p:cNvSpPr txBox="1"/>
          <p:nvPr/>
        </p:nvSpPr>
        <p:spPr>
          <a:xfrm>
            <a:off x="344320" y="3602197"/>
            <a:ext cx="5410200" cy="2585323"/>
          </a:xfrm>
          <a:prstGeom prst="rect">
            <a:avLst/>
          </a:prstGeom>
          <a:noFill/>
        </p:spPr>
        <p:txBody>
          <a:bodyPr wrap="square" rtlCol="0">
            <a:spAutoFit/>
          </a:bodyPr>
          <a:lstStyle/>
          <a:p>
            <a:pPr algn="just"/>
            <a:r>
              <a:rPr lang="en-US" dirty="0">
                <a:latin typeface="Helvetica" pitchFamily="2" charset="0"/>
              </a:rPr>
              <a:t>	The two images on the right are the side by side comparison of the original image and the enhanced grayscale image using the sigmoid CDF. We can already see that the image has an overall gray appearance since looking at the histogram, there are high intensities in the middle grayscale values (gray area). This enhanced image is better than the image enhanced by linear CDF because you can see more details here.</a:t>
            </a:r>
          </a:p>
        </p:txBody>
      </p:sp>
    </p:spTree>
    <p:extLst>
      <p:ext uri="{BB962C8B-B14F-4D97-AF65-F5344CB8AC3E}">
        <p14:creationId xmlns:p14="http://schemas.microsoft.com/office/powerpoint/2010/main" val="2687368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EA13EA4-35C8-6249-96EB-0456FCA171E4}"/>
              </a:ext>
            </a:extLst>
          </p:cNvPr>
          <p:cNvSpPr txBox="1">
            <a:spLocks/>
          </p:cNvSpPr>
          <p:nvPr/>
        </p:nvSpPr>
        <p:spPr>
          <a:xfrm>
            <a:off x="838200" y="357682"/>
            <a:ext cx="10515600" cy="58193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latin typeface="Helvetica" pitchFamily="2" charset="0"/>
              </a:rPr>
              <a:t>Desired CDF: Nonlinear (Sigmoid)</a:t>
            </a:r>
          </a:p>
        </p:txBody>
      </p:sp>
      <p:pic>
        <p:nvPicPr>
          <p:cNvPr id="6" name="Picture 5" descr="A screenshot of a cell phone&#10;&#10;Description automatically generated">
            <a:extLst>
              <a:ext uri="{FF2B5EF4-FFF2-40B4-BE49-F238E27FC236}">
                <a16:creationId xmlns:a16="http://schemas.microsoft.com/office/drawing/2014/main" id="{95635387-4DAA-6146-ACED-987EF95CE591}"/>
              </a:ext>
            </a:extLst>
          </p:cNvPr>
          <p:cNvPicPr>
            <a:picLocks noChangeAspect="1"/>
          </p:cNvPicPr>
          <p:nvPr/>
        </p:nvPicPr>
        <p:blipFill>
          <a:blip r:embed="rId2"/>
          <a:stretch>
            <a:fillRect/>
          </a:stretch>
        </p:blipFill>
        <p:spPr>
          <a:xfrm>
            <a:off x="0" y="869365"/>
            <a:ext cx="12192000" cy="2827473"/>
          </a:xfrm>
          <a:prstGeom prst="rect">
            <a:avLst/>
          </a:prstGeom>
        </p:spPr>
      </p:pic>
      <p:sp>
        <p:nvSpPr>
          <p:cNvPr id="7" name="TextBox 6">
            <a:extLst>
              <a:ext uri="{FF2B5EF4-FFF2-40B4-BE49-F238E27FC236}">
                <a16:creationId xmlns:a16="http://schemas.microsoft.com/office/drawing/2014/main" id="{737A5EC0-1A28-2843-AECB-0EB6517B13EE}"/>
              </a:ext>
            </a:extLst>
          </p:cNvPr>
          <p:cNvSpPr txBox="1"/>
          <p:nvPr/>
        </p:nvSpPr>
        <p:spPr>
          <a:xfrm>
            <a:off x="272143" y="3613199"/>
            <a:ext cx="3135086" cy="369332"/>
          </a:xfrm>
          <a:prstGeom prst="rect">
            <a:avLst/>
          </a:prstGeom>
          <a:noFill/>
        </p:spPr>
        <p:txBody>
          <a:bodyPr wrap="square" rtlCol="0">
            <a:spAutoFit/>
          </a:bodyPr>
          <a:lstStyle/>
          <a:p>
            <a:pPr algn="ctr"/>
            <a:r>
              <a:rPr lang="en-US" dirty="0">
                <a:latin typeface="Helvetica" pitchFamily="2" charset="0"/>
              </a:rPr>
              <a:t>CDF of Original Image</a:t>
            </a:r>
          </a:p>
        </p:txBody>
      </p:sp>
      <p:sp>
        <p:nvSpPr>
          <p:cNvPr id="8" name="TextBox 7">
            <a:extLst>
              <a:ext uri="{FF2B5EF4-FFF2-40B4-BE49-F238E27FC236}">
                <a16:creationId xmlns:a16="http://schemas.microsoft.com/office/drawing/2014/main" id="{9BD51A7B-9D0D-9E4F-A6DE-83BCA883684A}"/>
              </a:ext>
            </a:extLst>
          </p:cNvPr>
          <p:cNvSpPr txBox="1"/>
          <p:nvPr/>
        </p:nvSpPr>
        <p:spPr>
          <a:xfrm>
            <a:off x="4528457" y="3613199"/>
            <a:ext cx="3135086" cy="369332"/>
          </a:xfrm>
          <a:prstGeom prst="rect">
            <a:avLst/>
          </a:prstGeom>
          <a:noFill/>
        </p:spPr>
        <p:txBody>
          <a:bodyPr wrap="square" rtlCol="0">
            <a:spAutoFit/>
          </a:bodyPr>
          <a:lstStyle/>
          <a:p>
            <a:pPr algn="ctr"/>
            <a:r>
              <a:rPr lang="en-US" dirty="0">
                <a:latin typeface="Helvetica" pitchFamily="2" charset="0"/>
              </a:rPr>
              <a:t>Desired sigmoid CDF</a:t>
            </a:r>
          </a:p>
        </p:txBody>
      </p:sp>
      <p:sp>
        <p:nvSpPr>
          <p:cNvPr id="9" name="TextBox 8">
            <a:extLst>
              <a:ext uri="{FF2B5EF4-FFF2-40B4-BE49-F238E27FC236}">
                <a16:creationId xmlns:a16="http://schemas.microsoft.com/office/drawing/2014/main" id="{90ECE105-65CC-3142-B83B-F20FCC284BE8}"/>
              </a:ext>
            </a:extLst>
          </p:cNvPr>
          <p:cNvSpPr txBox="1"/>
          <p:nvPr/>
        </p:nvSpPr>
        <p:spPr>
          <a:xfrm>
            <a:off x="8784771" y="3613199"/>
            <a:ext cx="3135086" cy="369332"/>
          </a:xfrm>
          <a:prstGeom prst="rect">
            <a:avLst/>
          </a:prstGeom>
          <a:noFill/>
        </p:spPr>
        <p:txBody>
          <a:bodyPr wrap="square" rtlCol="0">
            <a:spAutoFit/>
          </a:bodyPr>
          <a:lstStyle/>
          <a:p>
            <a:pPr algn="ctr"/>
            <a:r>
              <a:rPr lang="en-US" dirty="0">
                <a:latin typeface="Helvetica" pitchFamily="2" charset="0"/>
              </a:rPr>
              <a:t>CDF of Resulting Image</a:t>
            </a:r>
          </a:p>
        </p:txBody>
      </p:sp>
      <p:pic>
        <p:nvPicPr>
          <p:cNvPr id="11" name="Picture 10" descr="A screenshot of a cell phone&#10;&#10;Description automatically generated">
            <a:extLst>
              <a:ext uri="{FF2B5EF4-FFF2-40B4-BE49-F238E27FC236}">
                <a16:creationId xmlns:a16="http://schemas.microsoft.com/office/drawing/2014/main" id="{B4C733D4-3647-B94B-9676-7727EBBCB20F}"/>
              </a:ext>
            </a:extLst>
          </p:cNvPr>
          <p:cNvPicPr>
            <a:picLocks noChangeAspect="1"/>
          </p:cNvPicPr>
          <p:nvPr/>
        </p:nvPicPr>
        <p:blipFill>
          <a:blip r:embed="rId3"/>
          <a:stretch>
            <a:fillRect/>
          </a:stretch>
        </p:blipFill>
        <p:spPr>
          <a:xfrm>
            <a:off x="9004129" y="4613624"/>
            <a:ext cx="2696370" cy="1756800"/>
          </a:xfrm>
          <a:prstGeom prst="rect">
            <a:avLst/>
          </a:prstGeom>
        </p:spPr>
      </p:pic>
      <p:sp>
        <p:nvSpPr>
          <p:cNvPr id="12" name="TextBox 11">
            <a:extLst>
              <a:ext uri="{FF2B5EF4-FFF2-40B4-BE49-F238E27FC236}">
                <a16:creationId xmlns:a16="http://schemas.microsoft.com/office/drawing/2014/main" id="{5054909C-51EB-6C44-BDA3-B34C58032B95}"/>
              </a:ext>
            </a:extLst>
          </p:cNvPr>
          <p:cNvSpPr txBox="1"/>
          <p:nvPr/>
        </p:nvSpPr>
        <p:spPr>
          <a:xfrm>
            <a:off x="785161" y="4788306"/>
            <a:ext cx="6164208" cy="1200329"/>
          </a:xfrm>
          <a:prstGeom prst="rect">
            <a:avLst/>
          </a:prstGeom>
          <a:noFill/>
        </p:spPr>
        <p:txBody>
          <a:bodyPr wrap="square" rtlCol="0">
            <a:spAutoFit/>
          </a:bodyPr>
          <a:lstStyle/>
          <a:p>
            <a:pPr algn="just"/>
            <a:r>
              <a:rPr lang="en-US" dirty="0">
                <a:latin typeface="Helvetica" pitchFamily="2" charset="0"/>
              </a:rPr>
              <a:t>	We see that the resulting CDF somewhat resembles the desired CDF. We still see a sharp increase in the left side of the graph, which makes sense because the original image is really really dark.</a:t>
            </a:r>
          </a:p>
        </p:txBody>
      </p:sp>
    </p:spTree>
    <p:extLst>
      <p:ext uri="{BB962C8B-B14F-4D97-AF65-F5344CB8AC3E}">
        <p14:creationId xmlns:p14="http://schemas.microsoft.com/office/powerpoint/2010/main" val="8112120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086BA-AE7E-9741-932A-6F924EB81ADD}"/>
              </a:ext>
            </a:extLst>
          </p:cNvPr>
          <p:cNvSpPr>
            <a:spLocks noGrp="1"/>
          </p:cNvSpPr>
          <p:nvPr>
            <p:ph type="title"/>
          </p:nvPr>
        </p:nvSpPr>
        <p:spPr/>
        <p:txBody>
          <a:bodyPr>
            <a:normAutofit/>
          </a:bodyPr>
          <a:lstStyle/>
          <a:p>
            <a:r>
              <a:rPr lang="en-US" sz="3500" dirty="0">
                <a:latin typeface="Helvetica" pitchFamily="2" charset="0"/>
              </a:rPr>
              <a:t>Reflection and self-evaluation</a:t>
            </a:r>
          </a:p>
        </p:txBody>
      </p:sp>
      <p:sp>
        <p:nvSpPr>
          <p:cNvPr id="3" name="Content Placeholder 2">
            <a:extLst>
              <a:ext uri="{FF2B5EF4-FFF2-40B4-BE49-F238E27FC236}">
                <a16:creationId xmlns:a16="http://schemas.microsoft.com/office/drawing/2014/main" id="{FA285CF2-7A1B-8B40-9E4C-CD1D589A583C}"/>
              </a:ext>
            </a:extLst>
          </p:cNvPr>
          <p:cNvSpPr>
            <a:spLocks noGrp="1"/>
          </p:cNvSpPr>
          <p:nvPr>
            <p:ph idx="1"/>
          </p:nvPr>
        </p:nvSpPr>
        <p:spPr/>
        <p:txBody>
          <a:bodyPr>
            <a:normAutofit/>
          </a:bodyPr>
          <a:lstStyle/>
          <a:p>
            <a:pPr marL="0" indent="0" algn="just">
              <a:buNone/>
            </a:pPr>
            <a:r>
              <a:rPr lang="en-US" sz="2000" dirty="0">
                <a:latin typeface="Helvetica" pitchFamily="2" charset="0"/>
              </a:rPr>
              <a:t>	I enjoyed doing the activity. I was able to learn new things like manipulate the histogram of an image to fix the contrast of the image. I also enjoyed this because I can see its real life applications. I think I might be able to use this to some of my photos that I took.’</a:t>
            </a:r>
          </a:p>
          <a:p>
            <a:pPr marL="0" indent="0" algn="just">
              <a:buNone/>
            </a:pPr>
            <a:r>
              <a:rPr lang="en-US" sz="2000" dirty="0">
                <a:latin typeface="Helvetica" pitchFamily="2" charset="0"/>
              </a:rPr>
              <a:t>Link to code used: </a:t>
            </a:r>
            <a:r>
              <a:rPr lang="en-US" sz="2000" dirty="0">
                <a:latin typeface="Helvetica" pitchFamily="2" charset="0"/>
                <a:hlinkClick r:id="rId2"/>
              </a:rPr>
              <a:t>http://tiny.cc/Activity5AP186</a:t>
            </a:r>
            <a:endParaRPr lang="en-US" sz="2000" dirty="0">
              <a:latin typeface="Helvetica" pitchFamily="2" charset="0"/>
            </a:endParaRPr>
          </a:p>
          <a:p>
            <a:pPr marL="0" indent="0" algn="just">
              <a:buNone/>
            </a:pPr>
            <a:endParaRPr lang="en-US" sz="2000" dirty="0">
              <a:latin typeface="Helvetica" pitchFamily="2" charset="0"/>
            </a:endParaRPr>
          </a:p>
          <a:p>
            <a:pPr marL="0" indent="0" algn="just">
              <a:buNone/>
            </a:pPr>
            <a:r>
              <a:rPr lang="en-US" sz="2000" dirty="0">
                <a:latin typeface="Helvetica" pitchFamily="2" charset="0"/>
              </a:rPr>
              <a:t>Technical correctness = 5 / 5</a:t>
            </a:r>
          </a:p>
          <a:p>
            <a:pPr marL="0" indent="0" algn="just">
              <a:buNone/>
            </a:pPr>
            <a:r>
              <a:rPr lang="en-US" sz="2000" dirty="0">
                <a:latin typeface="Helvetica" pitchFamily="2" charset="0"/>
              </a:rPr>
              <a:t>Quality of presentation = 5 / 5</a:t>
            </a:r>
          </a:p>
          <a:p>
            <a:pPr marL="0" indent="0" algn="just">
              <a:buNone/>
            </a:pPr>
            <a:r>
              <a:rPr lang="en-US" sz="2000" dirty="0">
                <a:latin typeface="Helvetica" pitchFamily="2" charset="0"/>
              </a:rPr>
              <a:t>Initiative = 1</a:t>
            </a:r>
          </a:p>
        </p:txBody>
      </p:sp>
    </p:spTree>
    <p:extLst>
      <p:ext uri="{BB962C8B-B14F-4D97-AF65-F5344CB8AC3E}">
        <p14:creationId xmlns:p14="http://schemas.microsoft.com/office/powerpoint/2010/main" val="29398686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229</Words>
  <Application>Microsoft Macintosh PowerPoint</Application>
  <PresentationFormat>Widescreen</PresentationFormat>
  <Paragraphs>37</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Courier New</vt:lpstr>
      <vt:lpstr>Helvetica</vt:lpstr>
      <vt:lpstr>Helvetica Neue</vt:lpstr>
      <vt:lpstr>Office Theme</vt:lpstr>
      <vt:lpstr>PowerPoint Presentation</vt:lpstr>
      <vt:lpstr>PowerPoint Presentation</vt:lpstr>
      <vt:lpstr>PowerPoint Presentation</vt:lpstr>
      <vt:lpstr>Desired CDF: Linear</vt:lpstr>
      <vt:lpstr>PowerPoint Presentation</vt:lpstr>
      <vt:lpstr>PowerPoint Presentation</vt:lpstr>
      <vt:lpstr>PowerPoint Presentation</vt:lpstr>
      <vt:lpstr>Reflection and self-evaluation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Kenneth Leo</dc:creator>
  <cp:lastModifiedBy>Kenneth Leo</cp:lastModifiedBy>
  <cp:revision>10</cp:revision>
  <dcterms:created xsi:type="dcterms:W3CDTF">2019-08-29T09:27:11Z</dcterms:created>
  <dcterms:modified xsi:type="dcterms:W3CDTF">2019-08-29T11:06:11Z</dcterms:modified>
</cp:coreProperties>
</file>

<file path=docProps/thumbnail.jpeg>
</file>